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9"/>
  </p:notesMasterIdLst>
  <p:sldIdLst>
    <p:sldId id="256" r:id="rId2"/>
    <p:sldId id="269" r:id="rId3"/>
    <p:sldId id="274" r:id="rId4"/>
    <p:sldId id="278" r:id="rId5"/>
    <p:sldId id="258" r:id="rId6"/>
    <p:sldId id="260" r:id="rId7"/>
    <p:sldId id="279" r:id="rId8"/>
    <p:sldId id="277" r:id="rId9"/>
    <p:sldId id="262" r:id="rId10"/>
    <p:sldId id="259" r:id="rId11"/>
    <p:sldId id="280" r:id="rId12"/>
    <p:sldId id="282" r:id="rId13"/>
    <p:sldId id="283" r:id="rId14"/>
    <p:sldId id="284" r:id="rId15"/>
    <p:sldId id="285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1119" autoAdjust="0"/>
  </p:normalViewPr>
  <p:slideViewPr>
    <p:cSldViewPr snapToGrid="0">
      <p:cViewPr>
        <p:scale>
          <a:sx n="52" d="100"/>
          <a:sy n="52" d="100"/>
        </p:scale>
        <p:origin x="-1326" y="-4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54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9E8F2-76D0-4DD6-9A8C-D1DA5C8318BF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0C254-51CF-45CC-8F38-CED76FB00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52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C254-51CF-45CC-8F38-CED76FB00F7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70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C254-51CF-45CC-8F38-CED76FB00F7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59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C254-51CF-45CC-8F38-CED76FB00F7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60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C254-51CF-45CC-8F38-CED76FB00F7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89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C254-51CF-45CC-8F38-CED76FB00F7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89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C254-51CF-45CC-8F38-CED76FB00F7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89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C254-51CF-45CC-8F38-CED76FB00F7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89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3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7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81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73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40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3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11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6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5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7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9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2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6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8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0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16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8563" y="1976446"/>
            <a:ext cx="8374871" cy="1624710"/>
          </a:xfrm>
        </p:spPr>
        <p:txBody>
          <a:bodyPr/>
          <a:lstStyle/>
          <a:p>
            <a:pPr algn="ctr"/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GIPCSA OFERTA</a:t>
            </a:r>
            <a:br>
              <a:rPr lang="pt-BR" sz="2800" dirty="0" smtClean="0"/>
            </a:br>
            <a:r>
              <a:rPr lang="pt-BR" sz="2800" dirty="0" smtClean="0"/>
              <a:t>Curso </a:t>
            </a:r>
            <a:r>
              <a:rPr lang="pt-BR" sz="2800" dirty="0"/>
              <a:t>Livre Dádiva, Economia Solidária &amp; Sustentabilidade: O mundo pós pandemia e as políticas institucionais urgentes</a:t>
            </a:r>
            <a:r>
              <a:rPr lang="pt-BR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4853" y="2947737"/>
            <a:ext cx="10684933" cy="3002844"/>
          </a:xfrm>
        </p:spPr>
        <p:txBody>
          <a:bodyPr>
            <a:normAutofit fontScale="70000" lnSpcReduction="20000"/>
          </a:bodyPr>
          <a:lstStyle/>
          <a:p>
            <a:r>
              <a:rPr lang="pt-BR" sz="8600" dirty="0"/>
              <a:t> </a:t>
            </a:r>
          </a:p>
          <a:p>
            <a:pPr algn="l"/>
            <a:r>
              <a:rPr lang="pt-BR" sz="4000" dirty="0" smtClean="0"/>
              <a:t>Professoras:  </a:t>
            </a:r>
            <a:r>
              <a:rPr lang="pt-BR" sz="4000" dirty="0"/>
              <a:t>Dra. Alicia </a:t>
            </a:r>
            <a:r>
              <a:rPr lang="pt-BR" sz="4000" dirty="0" smtClean="0"/>
              <a:t>Gonçalves; Dra</a:t>
            </a:r>
            <a:r>
              <a:rPr lang="pt-BR" sz="4000" dirty="0"/>
              <a:t>. Victoria Zuniga de Melo</a:t>
            </a:r>
            <a:r>
              <a:rPr lang="pt-BR" sz="4000" dirty="0" smtClean="0"/>
              <a:t>; </a:t>
            </a:r>
            <a:r>
              <a:rPr lang="pt-BR" sz="4000" dirty="0"/>
              <a:t>Dra. Maristela de Oliveira Andrade</a:t>
            </a:r>
            <a:r>
              <a:rPr lang="pt-BR" sz="8600" dirty="0"/>
              <a:t> </a:t>
            </a:r>
            <a:r>
              <a:rPr lang="pt-BR" sz="5000" dirty="0"/>
              <a:t>  </a:t>
            </a:r>
          </a:p>
          <a:p>
            <a:r>
              <a:rPr lang="pt-BR" sz="5000" dirty="0"/>
              <a:t> </a:t>
            </a:r>
          </a:p>
          <a:p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F117549-99D5-4BFD-A0A2-6C18604CC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39" y="171180"/>
            <a:ext cx="1265921" cy="1208140"/>
          </a:xfrm>
          <a:prstGeom prst="rect">
            <a:avLst/>
          </a:prstGeom>
        </p:spPr>
      </p:pic>
      <p:pic>
        <p:nvPicPr>
          <p:cNvPr id="1026" name="Picture 2" descr="brasao-ufpb-grande.png — UNIVERSIDADE FEDERAL DA PARAÍBA - UFPB ...">
            <a:extLst>
              <a:ext uri="{FF2B5EF4-FFF2-40B4-BE49-F238E27FC236}">
                <a16:creationId xmlns:a16="http://schemas.microsoft.com/office/drawing/2014/main" xmlns="" id="{2C9FD446-1290-4739-90B1-7FC00E438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345" y="5566611"/>
            <a:ext cx="900441" cy="129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F6FF07A0-5A7E-426B-98E4-DCE3F6B6C5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2580"/>
          <a:stretch/>
        </p:blipFill>
        <p:spPr>
          <a:xfrm>
            <a:off x="9922407" y="5566610"/>
            <a:ext cx="1062138" cy="129139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9F85752-A0EA-4483-9B36-93787A899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552"/>
          <a:stretch/>
        </p:blipFill>
        <p:spPr>
          <a:xfrm>
            <a:off x="8583203" y="5566608"/>
            <a:ext cx="1184404" cy="129139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AB5FD1B-2049-4E46-911A-CB57DC75BFE0}"/>
              </a:ext>
            </a:extLst>
          </p:cNvPr>
          <p:cNvSpPr txBox="1"/>
          <p:nvPr/>
        </p:nvSpPr>
        <p:spPr>
          <a:xfrm>
            <a:off x="7074569" y="5069304"/>
            <a:ext cx="203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COLABORAÇÃO: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8D4321DF-6CED-47C0-9D6D-27277B3996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84" r="3146"/>
          <a:stretch/>
        </p:blipFill>
        <p:spPr>
          <a:xfrm>
            <a:off x="7201740" y="5566607"/>
            <a:ext cx="1199310" cy="129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758" y="499872"/>
            <a:ext cx="8596668" cy="1320800"/>
          </a:xfrm>
        </p:spPr>
        <p:txBody>
          <a:bodyPr/>
          <a:lstStyle/>
          <a:p>
            <a:r>
              <a:rPr lang="pt-BR" dirty="0" err="1" smtClean="0"/>
              <a:t>Laville</a:t>
            </a:r>
            <a:r>
              <a:rPr lang="pt-BR" dirty="0" smtClean="0"/>
              <a:t> e o princípio de reciprocidade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70001"/>
            <a:ext cx="10257630" cy="4704080"/>
          </a:xfrm>
        </p:spPr>
        <p:txBody>
          <a:bodyPr>
            <a:noAutofit/>
          </a:bodyPr>
          <a:lstStyle/>
          <a:p>
            <a:pPr algn="just"/>
            <a:r>
              <a:rPr lang="pt-BR" sz="2600" dirty="0" smtClean="0"/>
              <a:t>“Práticas que contribuem parra rearticular o econômico às outras esferas da sociedade, na perspectiva de uma sociedade mais democrática e igualitária”(GUÉRIN, 2005, P. 79).</a:t>
            </a:r>
          </a:p>
          <a:p>
            <a:pPr algn="just"/>
            <a:r>
              <a:rPr lang="pt-BR" sz="2600" dirty="0" smtClean="0"/>
              <a:t>Novas formas de regulação da sociedade, sob a forma de auto organização social   em torno de ações, ao mesmo tempo econômicas e políticas (idem, p. 111)</a:t>
            </a:r>
          </a:p>
          <a:p>
            <a:pPr algn="just"/>
            <a:r>
              <a:rPr lang="pt-BR" sz="2600" dirty="0" smtClean="0"/>
              <a:t>Conceito de </a:t>
            </a:r>
            <a:r>
              <a:rPr lang="pt-BR" sz="2600" dirty="0" err="1" smtClean="0"/>
              <a:t>Polany</a:t>
            </a:r>
            <a:r>
              <a:rPr lang="pt-BR" sz="2600" dirty="0" smtClean="0"/>
              <a:t> (2000) economia plural:</a:t>
            </a:r>
          </a:p>
          <a:p>
            <a:pPr algn="just"/>
            <a:r>
              <a:rPr lang="pt-BR" sz="2600" dirty="0" smtClean="0"/>
              <a:t>1ª característica: Importância das práticas de reciprocidades como uma forma completa de agir economicamente.</a:t>
            </a:r>
            <a:endParaRPr lang="pt-BR" sz="2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DCA0649-838C-47C7-A122-E346D508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332" y="5589022"/>
            <a:ext cx="1329668" cy="12689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52"/>
          <a:stretch/>
        </p:blipFill>
        <p:spPr>
          <a:xfrm>
            <a:off x="10934964" y="4094376"/>
            <a:ext cx="1184404" cy="12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758" y="499872"/>
            <a:ext cx="8596668" cy="1320800"/>
          </a:xfrm>
        </p:spPr>
        <p:txBody>
          <a:bodyPr/>
          <a:lstStyle/>
          <a:p>
            <a:r>
              <a:rPr lang="pt-BR" dirty="0" err="1" smtClean="0"/>
              <a:t>Laville</a:t>
            </a:r>
            <a:r>
              <a:rPr lang="pt-BR" dirty="0" smtClean="0"/>
              <a:t> e o princípio de reciprocidade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70001"/>
            <a:ext cx="10257630" cy="4704080"/>
          </a:xfrm>
        </p:spPr>
        <p:txBody>
          <a:bodyPr>
            <a:noAutofit/>
          </a:bodyPr>
          <a:lstStyle/>
          <a:p>
            <a:pPr algn="just"/>
            <a:r>
              <a:rPr lang="pt-BR" sz="2600" dirty="0" smtClean="0"/>
              <a:t>“A </a:t>
            </a:r>
            <a:r>
              <a:rPr lang="pt-BR" sz="2600" dirty="0" err="1"/>
              <a:t>E</a:t>
            </a:r>
            <a:r>
              <a:rPr lang="pt-BR" sz="2600" dirty="0" err="1" smtClean="0"/>
              <a:t>cosol</a:t>
            </a:r>
            <a:r>
              <a:rPr lang="pt-BR" sz="2600" dirty="0" smtClean="0"/>
              <a:t> combina dinâmicas de iniciativas privadas com propósitos centrados não no lucro, mas no interesse coletivo”</a:t>
            </a:r>
          </a:p>
          <a:p>
            <a:pPr algn="just"/>
            <a:r>
              <a:rPr lang="pt-BR" sz="2600" dirty="0" smtClean="0"/>
              <a:t>Finalidade social: produzir vínculos sociais e solidários , baseados numa solidariedade de proximidade; o auxilio mútuo e a reciprocidade estriam, assim, no âmago da ação econômica(p. 80)</a:t>
            </a:r>
          </a:p>
          <a:p>
            <a:pPr algn="just"/>
            <a:r>
              <a:rPr lang="pt-BR" sz="2600" dirty="0" smtClean="0"/>
              <a:t>2ª característica: Elaboração de formas  de coordenação e de alocação de recursos alternativas à concorrência ou à regulamentação administrativa representada pela coordenação estatal, por meio de “espaços públicos de proximidade” que conduzem a uma </a:t>
            </a:r>
            <a:r>
              <a:rPr lang="pt-BR" sz="2600" dirty="0" err="1" smtClean="0"/>
              <a:t>co-construção</a:t>
            </a:r>
            <a:r>
              <a:rPr lang="pt-BR" sz="2600" dirty="0" smtClean="0"/>
              <a:t> da oferta e da demanda”</a:t>
            </a:r>
            <a:endParaRPr lang="pt-BR" sz="2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DCA0649-838C-47C7-A122-E346D508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332" y="5589022"/>
            <a:ext cx="1329668" cy="12689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52"/>
          <a:stretch/>
        </p:blipFill>
        <p:spPr>
          <a:xfrm>
            <a:off x="10934964" y="4094376"/>
            <a:ext cx="1184404" cy="12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Coraggio</a:t>
            </a:r>
            <a:r>
              <a:rPr lang="pt-BR" dirty="0" smtClean="0"/>
              <a:t> e a economia do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865377"/>
            <a:ext cx="8596668" cy="4175986"/>
          </a:xfrm>
        </p:spPr>
        <p:txBody>
          <a:bodyPr>
            <a:normAutofit/>
          </a:bodyPr>
          <a:lstStyle/>
          <a:p>
            <a:r>
              <a:rPr lang="pt-BR" dirty="0" smtClean="0"/>
              <a:t>“</a:t>
            </a:r>
            <a:r>
              <a:rPr lang="pt-BR" sz="2600" dirty="0" smtClean="0"/>
              <a:t>Economia social que vai além dos interesses individuais e que busca, primordialmente, a criação de bens coletivos”.(p. 35).</a:t>
            </a:r>
          </a:p>
          <a:p>
            <a:r>
              <a:rPr lang="pt-BR" sz="2600" dirty="0" smtClean="0"/>
              <a:t>Economia doméstica: forma de subsistência cuja lógica não é da reprodução do capital, mas da reprodução ampliada da vida (p. 36)</a:t>
            </a:r>
          </a:p>
          <a:p>
            <a:r>
              <a:rPr lang="pt-BR" sz="2600" dirty="0" smtClean="0"/>
              <a:t>Empresa social: empreendimentos que não só produzem mercadorias mas produzem o social (formas sociais e comportamentos)  </a:t>
            </a:r>
            <a:endParaRPr lang="pt-BR" sz="2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DCA0649-838C-47C7-A122-E346D508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332" y="5589022"/>
            <a:ext cx="1329668" cy="12689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52"/>
          <a:stretch/>
        </p:blipFill>
        <p:spPr>
          <a:xfrm>
            <a:off x="10934964" y="4094376"/>
            <a:ext cx="1184404" cy="12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0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Coraggio</a:t>
            </a:r>
            <a:r>
              <a:rPr lang="pt-BR" dirty="0" smtClean="0"/>
              <a:t> e a economia do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600" dirty="0" smtClean="0"/>
              <a:t>Reprodução ampliada da vida: melhoria da qualidade de vida com base no desenvolvimento das capacidades e das oportunidades sociais das pessoas.</a:t>
            </a:r>
          </a:p>
          <a:p>
            <a:r>
              <a:rPr lang="pt-BR" sz="2600" dirty="0" smtClean="0"/>
              <a:t>A </a:t>
            </a:r>
            <a:r>
              <a:rPr lang="pt-BR" sz="2600" dirty="0" err="1" smtClean="0"/>
              <a:t>Ecosol</a:t>
            </a:r>
            <a:r>
              <a:rPr lang="pt-BR" sz="2600" dirty="0" smtClean="0"/>
              <a:t> “Estratégia de desenvolvimento de uma economia centrada no trabalho, um “outra economia” que, sem a pretensão imediata de substituir a economia centrada no capital, seja capaz, no entanto, de disputar com ela”(Corragio,2003, p.13)</a:t>
            </a:r>
            <a:endParaRPr lang="pt-BR" sz="2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DCA0649-838C-47C7-A122-E346D508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332" y="5589022"/>
            <a:ext cx="1329668" cy="12689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52"/>
          <a:stretch/>
        </p:blipFill>
        <p:spPr>
          <a:xfrm>
            <a:off x="10934964" y="4094376"/>
            <a:ext cx="1184404" cy="12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43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Singer: economia solidária e socialismo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35025"/>
            <a:ext cx="8596668" cy="4706338"/>
          </a:xfrm>
        </p:spPr>
        <p:txBody>
          <a:bodyPr>
            <a:normAutofit fontScale="92500"/>
          </a:bodyPr>
          <a:lstStyle/>
          <a:p>
            <a:r>
              <a:rPr lang="pt-BR" sz="2600" dirty="0" smtClean="0"/>
              <a:t>Paul Singer – Secretário da Secretaria de Economia solidária - SENAES (2003-2016)</a:t>
            </a:r>
            <a:endParaRPr lang="pt-BR" sz="2600" dirty="0"/>
          </a:p>
          <a:p>
            <a:r>
              <a:rPr lang="pt-BR" sz="2600" dirty="0" smtClean="0"/>
              <a:t>Princípios cooperativistas como sendo não capitalistas. </a:t>
            </a:r>
          </a:p>
          <a:p>
            <a:r>
              <a:rPr lang="pt-BR" sz="2600" dirty="0" smtClean="0"/>
              <a:t>Formado por: </a:t>
            </a:r>
          </a:p>
          <a:p>
            <a:r>
              <a:rPr lang="pt-BR" sz="2600" dirty="0" smtClean="0"/>
              <a:t>1) homens e mulheres vitimados pelo capital organizam-se como produtores associados;</a:t>
            </a:r>
          </a:p>
          <a:p>
            <a:r>
              <a:rPr lang="pt-BR" sz="2600" dirty="0" smtClean="0"/>
              <a:t>2) Pequenos produtores de mercadorias (campo e cidade) se associam para comprar e vender em conjunto;</a:t>
            </a:r>
          </a:p>
          <a:p>
            <a:r>
              <a:rPr lang="pt-BR" sz="2600" dirty="0" smtClean="0"/>
              <a:t>3) Assalariados se associam para adquirir em conjunto bens e serviços de consumo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DCA0649-838C-47C7-A122-E346D508E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332" y="5589022"/>
            <a:ext cx="1329668" cy="12689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52"/>
          <a:stretch/>
        </p:blipFill>
        <p:spPr>
          <a:xfrm>
            <a:off x="10934964" y="4094376"/>
            <a:ext cx="1184404" cy="12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1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Singer: economia solidária e socialismo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35025"/>
            <a:ext cx="8596668" cy="4706338"/>
          </a:xfrm>
        </p:spPr>
        <p:txBody>
          <a:bodyPr>
            <a:normAutofit/>
          </a:bodyPr>
          <a:lstStyle/>
          <a:p>
            <a:r>
              <a:rPr lang="pt-BR" sz="2600" dirty="0" smtClean="0"/>
              <a:t>4) Pequenos produtores e assalariados se associam para reunir suas poupanças em fundos rotativos e empréstimos;</a:t>
            </a:r>
          </a:p>
          <a:p>
            <a:r>
              <a:rPr lang="pt-BR" sz="2600" dirty="0" smtClean="0"/>
              <a:t>5)  Associações mútuas (Singer, 2000, p. 14)</a:t>
            </a:r>
          </a:p>
          <a:p>
            <a:pPr algn="just"/>
            <a:r>
              <a:rPr lang="pt-BR" sz="2600" dirty="0" smtClean="0"/>
              <a:t>A experiência brasileira: organização de  empreendimentos solidários o inicio de revoluções locais......tanto em nível individual como social. A cooperativa passa a ser     um modelo de organização democrática igualitária que contrasta com modelos hierárquicos.                               </a:t>
            </a:r>
          </a:p>
          <a:p>
            <a:endParaRPr lang="pt-BR" sz="2600" dirty="0" smtClean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DCA0649-838C-47C7-A122-E346D508E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332" y="5589022"/>
            <a:ext cx="1329668" cy="12689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52"/>
          <a:stretch/>
        </p:blipFill>
        <p:spPr>
          <a:xfrm>
            <a:off x="10934964" y="4094376"/>
            <a:ext cx="1184404" cy="12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Limites e possibilidades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35025"/>
            <a:ext cx="8596668" cy="4706338"/>
          </a:xfrm>
        </p:spPr>
        <p:txBody>
          <a:bodyPr>
            <a:normAutofit fontScale="92500" lnSpcReduction="20000"/>
          </a:bodyPr>
          <a:lstStyle/>
          <a:p>
            <a:r>
              <a:rPr lang="pt-BR" sz="2600" dirty="0" smtClean="0"/>
              <a:t>Formas de produção capazes de se relacionar com o mercado e o Estado a partir de uma lógica diferente daquela baseada na acumulação capitalista: a lógica da sobrevivência. </a:t>
            </a:r>
          </a:p>
          <a:p>
            <a:r>
              <a:rPr lang="pt-BR" sz="2600" dirty="0" smtClean="0"/>
              <a:t>Limites do Potencial transformador:</a:t>
            </a:r>
          </a:p>
          <a:p>
            <a:r>
              <a:rPr lang="pt-BR" sz="2600" dirty="0" smtClean="0"/>
              <a:t>Subjunção dos empreendimentos a economia capitalista;</a:t>
            </a:r>
          </a:p>
          <a:p>
            <a:r>
              <a:rPr lang="pt-BR" sz="2600" dirty="0" smtClean="0"/>
              <a:t>Enfraquecimento das experiências nos momentos de Ascenção econômica;</a:t>
            </a:r>
          </a:p>
          <a:p>
            <a:r>
              <a:rPr lang="pt-BR" sz="2600" dirty="0" smtClean="0"/>
              <a:t>Dificuldade de se expandir de forma a mudar a regulação social.</a:t>
            </a:r>
          </a:p>
          <a:p>
            <a:r>
              <a:rPr lang="pt-BR" sz="2600" dirty="0" smtClean="0"/>
              <a:t>Possibilidades; marcas importantes na sociedade emergem como formas de resistência o pode transformador está em aberto.</a:t>
            </a:r>
          </a:p>
          <a:p>
            <a:endParaRPr lang="pt-BR" sz="2600" dirty="0" smtClean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DCA0649-838C-47C7-A122-E346D508E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332" y="5589022"/>
            <a:ext cx="1329668" cy="12689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52"/>
          <a:stretch/>
        </p:blipFill>
        <p:spPr>
          <a:xfrm>
            <a:off x="10934964" y="4094376"/>
            <a:ext cx="1184404" cy="12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5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da informalidade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35025"/>
            <a:ext cx="8596668" cy="4706338"/>
          </a:xfrm>
        </p:spPr>
        <p:txBody>
          <a:bodyPr>
            <a:normAutofit fontScale="92500"/>
          </a:bodyPr>
          <a:lstStyle/>
          <a:p>
            <a:r>
              <a:rPr lang="pt-BR" sz="2600" dirty="0" smtClean="0"/>
              <a:t>Índice de informalidade: 40,6%, 38 milhões de trabalhadores </a:t>
            </a:r>
            <a:r>
              <a:rPr lang="pt-BR" sz="2600" dirty="0"/>
              <a:t>informais (</a:t>
            </a:r>
            <a:r>
              <a:rPr lang="pt-BR" sz="2600" dirty="0" smtClean="0"/>
              <a:t>IBGE, </a:t>
            </a:r>
            <a:r>
              <a:rPr lang="pt-BR" sz="2600" dirty="0" err="1" smtClean="0"/>
              <a:t>fev</a:t>
            </a:r>
            <a:r>
              <a:rPr lang="pt-BR" sz="2600" dirty="0" smtClean="0"/>
              <a:t>/2020</a:t>
            </a:r>
            <a:r>
              <a:rPr lang="pt-BR" sz="2600" dirty="0" smtClean="0"/>
              <a:t>);</a:t>
            </a:r>
          </a:p>
          <a:p>
            <a:r>
              <a:rPr lang="pt-BR" sz="2600" dirty="0" smtClean="0"/>
              <a:t>Taxa de desocupação de 11,6% - 12,3 milhões de desempregados no Brasil (PNAD);</a:t>
            </a:r>
          </a:p>
          <a:p>
            <a:r>
              <a:rPr lang="pt-BR" sz="2800" dirty="0"/>
              <a:t>A taxa de desemprego entre as mulheres </a:t>
            </a:r>
            <a:r>
              <a:rPr lang="pt-BR" sz="2800" dirty="0" smtClean="0"/>
              <a:t>foi </a:t>
            </a:r>
            <a:r>
              <a:rPr lang="pt-BR" sz="2800" dirty="0"/>
              <a:t>de 14,5% no primeiro trimestre do ano, </a:t>
            </a:r>
            <a:r>
              <a:rPr lang="pt-BR" sz="2800" dirty="0" smtClean="0"/>
              <a:t>enquanto que a taxa </a:t>
            </a:r>
            <a:r>
              <a:rPr lang="pt-BR" sz="2800" dirty="0"/>
              <a:t>de desocupação </a:t>
            </a:r>
            <a:r>
              <a:rPr lang="pt-BR" sz="2800" dirty="0" smtClean="0"/>
              <a:t>masculina foi de </a:t>
            </a:r>
            <a:r>
              <a:rPr lang="pt-BR" sz="2800" dirty="0"/>
              <a:t>10,4</a:t>
            </a:r>
            <a:r>
              <a:rPr lang="pt-BR" sz="2800" dirty="0" smtClean="0"/>
              <a:t>% (39,4% superior).</a:t>
            </a:r>
          </a:p>
          <a:p>
            <a:r>
              <a:rPr lang="pt-BR" sz="2800" dirty="0" smtClean="0"/>
              <a:t>Internacional: COVID-19 </a:t>
            </a:r>
            <a:r>
              <a:rPr lang="pt-BR" sz="2800" dirty="0"/>
              <a:t>podem obrigar mais de 300.000 meninos, meninas e adolescentes a trabalhar, destaca uma análise da CEPAL e da </a:t>
            </a:r>
            <a:r>
              <a:rPr lang="pt-BR" sz="2800" dirty="0" smtClean="0"/>
              <a:t>OIT (</a:t>
            </a:r>
            <a:r>
              <a:rPr lang="pt-BR" sz="2800" dirty="0" err="1" smtClean="0"/>
              <a:t>Jun</a:t>
            </a:r>
            <a:r>
              <a:rPr lang="pt-BR" sz="2800" dirty="0" smtClean="0"/>
              <a:t>/2020).</a:t>
            </a:r>
            <a:endParaRPr lang="pt-BR" sz="2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DCA0649-838C-47C7-A122-E346D508E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332" y="5589022"/>
            <a:ext cx="1329668" cy="12689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52"/>
          <a:stretch/>
        </p:blipFill>
        <p:spPr>
          <a:xfrm>
            <a:off x="10934964" y="4094376"/>
            <a:ext cx="1184404" cy="12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6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2288" y="946474"/>
            <a:ext cx="7533040" cy="333291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II Sessão 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LEITE, Marcia de Paula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A ECONOMIA SOLIDÁRIA E O </a:t>
            </a:r>
            <a:r>
              <a:rPr lang="pt-BR" b="1" dirty="0" smtClean="0"/>
              <a:t>TRABALHO ASSOCIATIVO: Teorias </a:t>
            </a:r>
            <a:r>
              <a:rPr lang="pt-BR" b="1" dirty="0"/>
              <a:t>e </a:t>
            </a:r>
            <a:r>
              <a:rPr lang="pt-BR" b="1" dirty="0" smtClean="0"/>
              <a:t>realidades.</a:t>
            </a:r>
            <a:br>
              <a:rPr lang="pt-BR" b="1" dirty="0" smtClean="0"/>
            </a:br>
            <a:r>
              <a:rPr lang="pt-BR" dirty="0" smtClean="0"/>
              <a:t>Revista Brasileira de Ciências Sociais - v. </a:t>
            </a:r>
            <a:r>
              <a:rPr lang="pt-BR" dirty="0"/>
              <a:t>24 n</a:t>
            </a:r>
            <a:r>
              <a:rPr lang="pt-BR" dirty="0" smtClean="0"/>
              <a:t>º 69, </a:t>
            </a:r>
            <a:r>
              <a:rPr lang="pt-BR" dirty="0" err="1" smtClean="0"/>
              <a:t>fev</a:t>
            </a:r>
            <a:r>
              <a:rPr lang="pt-BR" dirty="0" smtClean="0"/>
              <a:t>/2009.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DB16048-B09B-4DCC-8985-F2119C564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25" y="1276102"/>
            <a:ext cx="1910469" cy="1823269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381A52DB-D1F7-4A97-9808-5BE87FC79542}"/>
              </a:ext>
            </a:extLst>
          </p:cNvPr>
          <p:cNvCxnSpPr>
            <a:cxnSpLocks/>
          </p:cNvCxnSpPr>
          <p:nvPr/>
        </p:nvCxnSpPr>
        <p:spPr>
          <a:xfrm>
            <a:off x="2790092" y="946474"/>
            <a:ext cx="0" cy="2482526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2" descr="brasao-ufpb-grande.png — UNIVERSIDADE FEDERAL DA PARAÍBA - UFPB ...">
            <a:extLst>
              <a:ext uri="{FF2B5EF4-FFF2-40B4-BE49-F238E27FC236}">
                <a16:creationId xmlns:a16="http://schemas.microsoft.com/office/drawing/2014/main" xmlns="" id="{341CAE2A-8DF1-4C44-8AB8-45807837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345" y="5566611"/>
            <a:ext cx="900441" cy="129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51538A8A-7FCB-4EC2-85B8-C50C7E025E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2580"/>
          <a:stretch/>
        </p:blipFill>
        <p:spPr>
          <a:xfrm>
            <a:off x="9922407" y="5566610"/>
            <a:ext cx="1062138" cy="129139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552"/>
          <a:stretch/>
        </p:blipFill>
        <p:spPr>
          <a:xfrm>
            <a:off x="8583203" y="5566608"/>
            <a:ext cx="1184404" cy="129139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F00D1D88-9D54-4A35-8D95-78342114B630}"/>
              </a:ext>
            </a:extLst>
          </p:cNvPr>
          <p:cNvSpPr txBox="1"/>
          <p:nvPr/>
        </p:nvSpPr>
        <p:spPr>
          <a:xfrm>
            <a:off x="7074569" y="5069304"/>
            <a:ext cx="203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COLABORAÇÃO: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4631F132-90DE-41B2-BC36-155F54B72C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84" r="3146"/>
          <a:stretch/>
        </p:blipFill>
        <p:spPr>
          <a:xfrm>
            <a:off x="7201740" y="5566607"/>
            <a:ext cx="1199310" cy="129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599" y="385095"/>
            <a:ext cx="8596668" cy="1320800"/>
          </a:xfrm>
        </p:spPr>
        <p:txBody>
          <a:bodyPr/>
          <a:lstStyle/>
          <a:p>
            <a:r>
              <a:rPr lang="pt-BR" dirty="0"/>
              <a:t>Biografia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4214" y="1185510"/>
            <a:ext cx="6789420" cy="5038001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/>
              <a:t>Professora </a:t>
            </a:r>
            <a:r>
              <a:rPr lang="pt-BR" sz="2200" dirty="0"/>
              <a:t>plena dos Programas de pós Graduação em Educação e em Ciências Sociais da Universidade Estadual de </a:t>
            </a:r>
            <a:r>
              <a:rPr lang="pt-BR" sz="2200" dirty="0" smtClean="0"/>
              <a:t>Campinas (UNICAMP);</a:t>
            </a:r>
          </a:p>
          <a:p>
            <a:pPr algn="just"/>
            <a:r>
              <a:rPr lang="pt-BR" sz="2200" dirty="0" smtClean="0"/>
              <a:t>Graduação </a:t>
            </a:r>
            <a:r>
              <a:rPr lang="pt-BR" sz="2200" dirty="0"/>
              <a:t>em Ciências Sociais pela Universidade de São Paulo (1972), mestrado em Ciência Política pela Universidade Estadual de Campinas (1983) e doutorado em Sociologia pela Universidade de São Paulo (1990</a:t>
            </a:r>
            <a:r>
              <a:rPr lang="pt-BR" sz="2200" dirty="0" smtClean="0"/>
              <a:t>).</a:t>
            </a:r>
          </a:p>
          <a:p>
            <a:pPr algn="just"/>
            <a:r>
              <a:rPr lang="pt-BR" sz="2200" dirty="0" smtClean="0"/>
              <a:t>Pós-</a:t>
            </a:r>
            <a:r>
              <a:rPr lang="pt-BR" sz="2200" dirty="0" err="1" smtClean="0"/>
              <a:t>doc</a:t>
            </a:r>
            <a:r>
              <a:rPr lang="pt-BR" sz="2200" dirty="0" smtClean="0"/>
              <a:t> </a:t>
            </a:r>
            <a:r>
              <a:rPr lang="pt-BR" sz="2200" dirty="0"/>
              <a:t>no </a:t>
            </a:r>
            <a:r>
              <a:rPr lang="pt-BR" sz="2200" dirty="0" err="1"/>
              <a:t>Institute</a:t>
            </a:r>
            <a:r>
              <a:rPr lang="pt-BR" sz="2200" dirty="0"/>
              <a:t> </a:t>
            </a:r>
            <a:r>
              <a:rPr lang="pt-BR" sz="2200" dirty="0" err="1"/>
              <a:t>of</a:t>
            </a:r>
            <a:r>
              <a:rPr lang="pt-BR" sz="2200" dirty="0"/>
              <a:t> </a:t>
            </a:r>
            <a:r>
              <a:rPr lang="pt-BR" sz="2200" dirty="0" err="1"/>
              <a:t>Development</a:t>
            </a:r>
            <a:r>
              <a:rPr lang="pt-BR" sz="2200" dirty="0"/>
              <a:t> </a:t>
            </a:r>
            <a:r>
              <a:rPr lang="pt-BR" sz="2200" dirty="0" err="1"/>
              <a:t>Studies</a:t>
            </a:r>
            <a:r>
              <a:rPr lang="pt-BR" sz="2200" dirty="0"/>
              <a:t> (IDS/ </a:t>
            </a:r>
            <a:r>
              <a:rPr lang="pt-BR" sz="2200" dirty="0" err="1"/>
              <a:t>University</a:t>
            </a:r>
            <a:r>
              <a:rPr lang="pt-BR" sz="2200" dirty="0"/>
              <a:t> </a:t>
            </a:r>
            <a:r>
              <a:rPr lang="pt-BR" sz="2200" dirty="0" err="1"/>
              <a:t>of</a:t>
            </a:r>
            <a:r>
              <a:rPr lang="pt-BR" sz="2200" dirty="0"/>
              <a:t> </a:t>
            </a:r>
            <a:r>
              <a:rPr lang="pt-BR" sz="2200" dirty="0" err="1"/>
              <a:t>Sussex</a:t>
            </a:r>
            <a:r>
              <a:rPr lang="pt-BR" sz="2200" dirty="0"/>
              <a:t>) em 1995 e no </a:t>
            </a:r>
            <a:r>
              <a:rPr lang="pt-BR" sz="2200" dirty="0" err="1"/>
              <a:t>Institute</a:t>
            </a:r>
            <a:r>
              <a:rPr lang="pt-BR" sz="2200" dirty="0"/>
              <a:t> </a:t>
            </a:r>
            <a:r>
              <a:rPr lang="pt-BR" sz="2200" dirty="0" err="1"/>
              <a:t>of</a:t>
            </a:r>
            <a:r>
              <a:rPr lang="pt-BR" sz="2200" dirty="0"/>
              <a:t> </a:t>
            </a:r>
            <a:r>
              <a:rPr lang="pt-BR" sz="2200" dirty="0" err="1"/>
              <a:t>Latin</a:t>
            </a:r>
            <a:r>
              <a:rPr lang="pt-BR" sz="2200" dirty="0"/>
              <a:t> American </a:t>
            </a:r>
            <a:r>
              <a:rPr lang="pt-BR" sz="2200" dirty="0" err="1"/>
              <a:t>and</a:t>
            </a:r>
            <a:r>
              <a:rPr lang="pt-BR" sz="2200" dirty="0"/>
              <a:t> </a:t>
            </a:r>
            <a:r>
              <a:rPr lang="pt-BR" sz="2200" dirty="0" err="1"/>
              <a:t>Iberian</a:t>
            </a:r>
            <a:r>
              <a:rPr lang="pt-BR" sz="2200" dirty="0"/>
              <a:t> </a:t>
            </a:r>
            <a:r>
              <a:rPr lang="pt-BR" sz="2200" dirty="0" err="1"/>
              <a:t>Institute</a:t>
            </a:r>
            <a:r>
              <a:rPr lang="pt-BR" sz="2200" dirty="0"/>
              <a:t> (ILAIS/Columbia </a:t>
            </a:r>
            <a:r>
              <a:rPr lang="pt-BR" sz="2200" dirty="0" err="1"/>
              <a:t>University</a:t>
            </a:r>
            <a:r>
              <a:rPr lang="pt-BR" sz="2200" dirty="0"/>
              <a:t>) em 1998. </a:t>
            </a:r>
          </a:p>
          <a:p>
            <a:endParaRPr lang="pt-BR" sz="2400" dirty="0" smtClean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1E6132E-9ABD-4E5A-ACAE-E67191D26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332" y="5589022"/>
            <a:ext cx="1329668" cy="126897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58D2933-07AC-43E6-B62F-F24BC0F3681F}"/>
              </a:ext>
            </a:extLst>
          </p:cNvPr>
          <p:cNvSpPr txBox="1"/>
          <p:nvPr/>
        </p:nvSpPr>
        <p:spPr>
          <a:xfrm>
            <a:off x="8146087" y="4181301"/>
            <a:ext cx="200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2</a:t>
            </a:r>
          </a:p>
          <a:p>
            <a:endParaRPr lang="pt-BR" dirty="0"/>
          </a:p>
        </p:txBody>
      </p:sp>
      <p:pic>
        <p:nvPicPr>
          <p:cNvPr id="1026" name="Picture 2" descr="https://www.ifch.unicamp.br/ifch/pf-ifch/styles/imagem_colaboradores/public/public-files/colaboradores/14733/marcialeite.jpg?itok=31XtEU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1" y="1405022"/>
            <a:ext cx="3120060" cy="26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552"/>
          <a:stretch/>
        </p:blipFill>
        <p:spPr>
          <a:xfrm>
            <a:off x="9525177" y="5632654"/>
            <a:ext cx="1184404" cy="12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599" y="385095"/>
            <a:ext cx="8596668" cy="1320800"/>
          </a:xfrm>
        </p:spPr>
        <p:txBody>
          <a:bodyPr/>
          <a:lstStyle/>
          <a:p>
            <a:r>
              <a:rPr lang="pt-BR" dirty="0"/>
              <a:t>Biografia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4214" y="1185510"/>
            <a:ext cx="6789420" cy="5038001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/>
              <a:t>Faz </a:t>
            </a:r>
            <a:r>
              <a:rPr lang="pt-BR" sz="2200" dirty="0"/>
              <a:t>parte do conselho editorial das seguintes publicações: Revista </a:t>
            </a:r>
            <a:r>
              <a:rPr lang="pt-BR" sz="2200" dirty="0" err="1"/>
              <a:t>latinoamericana</a:t>
            </a:r>
            <a:r>
              <a:rPr lang="pt-BR" sz="2200" dirty="0"/>
              <a:t> de </a:t>
            </a:r>
            <a:r>
              <a:rPr lang="pt-BR" sz="2200" dirty="0" err="1"/>
              <a:t>estudios</a:t>
            </a:r>
            <a:r>
              <a:rPr lang="pt-BR" sz="2200" dirty="0"/>
              <a:t> </a:t>
            </a:r>
            <a:r>
              <a:rPr lang="pt-BR" sz="2200" dirty="0" err="1"/>
              <a:t>del</a:t>
            </a:r>
            <a:r>
              <a:rPr lang="pt-BR" sz="2200" dirty="0"/>
              <a:t> </a:t>
            </a:r>
            <a:r>
              <a:rPr lang="pt-BR" sz="2200" dirty="0" err="1"/>
              <a:t>trabajo</a:t>
            </a:r>
            <a:r>
              <a:rPr lang="pt-BR" sz="2200" dirty="0"/>
              <a:t>, Enterprise </a:t>
            </a:r>
            <a:r>
              <a:rPr lang="pt-BR" sz="2200" dirty="0" err="1"/>
              <a:t>and</a:t>
            </a:r>
            <a:r>
              <a:rPr lang="pt-BR" sz="2200" dirty="0"/>
              <a:t> </a:t>
            </a:r>
            <a:r>
              <a:rPr lang="pt-BR" sz="2200" dirty="0" err="1"/>
              <a:t>Work</a:t>
            </a:r>
            <a:r>
              <a:rPr lang="pt-BR" sz="2200" dirty="0"/>
              <a:t> </a:t>
            </a:r>
            <a:r>
              <a:rPr lang="pt-BR" sz="2200" dirty="0" err="1"/>
              <a:t>Innovation</a:t>
            </a:r>
            <a:r>
              <a:rPr lang="pt-BR" sz="2200" dirty="0"/>
              <a:t> </a:t>
            </a:r>
            <a:r>
              <a:rPr lang="pt-BR" sz="2200" dirty="0" err="1"/>
              <a:t>Studies</a:t>
            </a:r>
            <a:r>
              <a:rPr lang="pt-BR" sz="2200" dirty="0"/>
              <a:t>, </a:t>
            </a:r>
            <a:r>
              <a:rPr lang="pt-BR" sz="2200" dirty="0" err="1"/>
              <a:t>Sociología</a:t>
            </a:r>
            <a:r>
              <a:rPr lang="pt-BR" sz="2200" dirty="0"/>
              <a:t> </a:t>
            </a:r>
            <a:r>
              <a:rPr lang="pt-BR" sz="2200" dirty="0" err="1"/>
              <a:t>del</a:t>
            </a:r>
            <a:r>
              <a:rPr lang="pt-BR" sz="2200" dirty="0"/>
              <a:t> </a:t>
            </a:r>
            <a:r>
              <a:rPr lang="pt-BR" sz="2200" dirty="0" err="1"/>
              <a:t>Trabajo</a:t>
            </a:r>
            <a:r>
              <a:rPr lang="pt-BR" sz="2200" dirty="0"/>
              <a:t>, Revista </a:t>
            </a:r>
            <a:r>
              <a:rPr lang="pt-BR" sz="2200" dirty="0" err="1"/>
              <a:t>Trabajo</a:t>
            </a:r>
            <a:r>
              <a:rPr lang="pt-BR" sz="2200" dirty="0"/>
              <a:t> e Organizações e Trabalho. </a:t>
            </a:r>
            <a:endParaRPr lang="pt-BR" sz="2200" dirty="0" smtClean="0"/>
          </a:p>
          <a:p>
            <a:pPr algn="just"/>
            <a:r>
              <a:rPr lang="pt-BR" sz="2200" dirty="0" smtClean="0"/>
              <a:t>Tem </a:t>
            </a:r>
            <a:r>
              <a:rPr lang="pt-BR" sz="2200" dirty="0"/>
              <a:t>experiência na área de Sociologia, com ênfase em Sociologia do Trabalho, atuando principalmente nos seguintes temas: Mercados de trabalho, reestruturação produtiva, relações sociais de gênero</a:t>
            </a:r>
            <a:r>
              <a:rPr lang="pt-BR" sz="2200" dirty="0" smtClean="0"/>
              <a:t>.</a:t>
            </a:r>
          </a:p>
          <a:p>
            <a:pPr algn="just"/>
            <a:r>
              <a:rPr lang="pt-BR" sz="2200" dirty="0" smtClean="0"/>
              <a:t> </a:t>
            </a:r>
            <a:r>
              <a:rPr lang="pt-BR" sz="2200" dirty="0"/>
              <a:t>Foi presidente da Associação </a:t>
            </a:r>
            <a:r>
              <a:rPr lang="pt-BR" sz="2200" dirty="0" err="1"/>
              <a:t>Latinoamericana</a:t>
            </a:r>
            <a:r>
              <a:rPr lang="pt-BR" sz="2200" dirty="0"/>
              <a:t> de Estudos do Trabalho (ALAST) no período de 2010 a </a:t>
            </a:r>
            <a:r>
              <a:rPr lang="pt-BR" sz="2200" dirty="0" smtClean="0"/>
              <a:t>2013.</a:t>
            </a:r>
            <a:endParaRPr lang="pt-BR"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1E6132E-9ABD-4E5A-ACAE-E67191D26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332" y="5589022"/>
            <a:ext cx="1329668" cy="126897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58D2933-07AC-43E6-B62F-F24BC0F3681F}"/>
              </a:ext>
            </a:extLst>
          </p:cNvPr>
          <p:cNvSpPr txBox="1"/>
          <p:nvPr/>
        </p:nvSpPr>
        <p:spPr>
          <a:xfrm>
            <a:off x="7925442" y="4419045"/>
            <a:ext cx="200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2</a:t>
            </a:r>
            <a:endParaRPr lang="pt-BR" dirty="0"/>
          </a:p>
        </p:txBody>
      </p:sp>
      <p:pic>
        <p:nvPicPr>
          <p:cNvPr id="1026" name="Picture 2" descr="https://www.ifch.unicamp.br/ifch/pf-ifch/styles/imagem_colaboradores/public/public-files/colaboradores/14733/marcialeite.jpg?itok=31XtEU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1" y="1405022"/>
            <a:ext cx="3120060" cy="26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552"/>
          <a:stretch/>
        </p:blipFill>
        <p:spPr>
          <a:xfrm>
            <a:off x="9525177" y="5632654"/>
            <a:ext cx="1184404" cy="12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Tema central do estudo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Dinâmica </a:t>
            </a:r>
            <a:r>
              <a:rPr lang="pt-BR" sz="2800" dirty="0" smtClean="0"/>
              <a:t>do trabalho associado e cooperado no âmbito da Economia solidária;</a:t>
            </a:r>
            <a:endParaRPr lang="pt-BR" sz="2800" dirty="0"/>
          </a:p>
          <a:p>
            <a:r>
              <a:rPr lang="pt-BR" sz="2800" dirty="0" smtClean="0"/>
              <a:t>Interlocução </a:t>
            </a:r>
            <a:r>
              <a:rPr lang="pt-BR" sz="2800" dirty="0"/>
              <a:t>teórica com: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    1</a:t>
            </a:r>
            <a:r>
              <a:rPr lang="pt-BR" sz="2800" dirty="0"/>
              <a:t>) </a:t>
            </a:r>
            <a:r>
              <a:rPr lang="pt-BR" sz="2800" dirty="0" smtClean="0"/>
              <a:t>teóricos defensores da economia solidária: </a:t>
            </a:r>
          </a:p>
          <a:p>
            <a:pPr marL="0" indent="0">
              <a:buNone/>
            </a:pPr>
            <a:r>
              <a:rPr lang="pt-BR" sz="2800" dirty="0"/>
              <a:t> </a:t>
            </a:r>
            <a:r>
              <a:rPr lang="pt-BR" sz="2800" dirty="0" smtClean="0"/>
              <a:t>        </a:t>
            </a:r>
            <a:r>
              <a:rPr lang="pt-BR" sz="2800" dirty="0" err="1" smtClean="0"/>
              <a:t>Laville</a:t>
            </a:r>
            <a:r>
              <a:rPr lang="pt-BR" sz="2800" dirty="0" smtClean="0"/>
              <a:t>,   </a:t>
            </a:r>
            <a:r>
              <a:rPr lang="pt-BR" sz="2800" dirty="0" err="1" smtClean="0"/>
              <a:t>Coraggio</a:t>
            </a:r>
            <a:r>
              <a:rPr lang="pt-BR" sz="2800" dirty="0" smtClean="0"/>
              <a:t>, Singer; </a:t>
            </a:r>
          </a:p>
          <a:p>
            <a:pPr marL="0" indent="0">
              <a:buNone/>
            </a:pPr>
            <a:r>
              <a:rPr lang="pt-BR" sz="2800" dirty="0"/>
              <a:t> </a:t>
            </a:r>
            <a:r>
              <a:rPr lang="pt-BR" sz="2800" dirty="0" smtClean="0"/>
              <a:t>   2</a:t>
            </a:r>
            <a:r>
              <a:rPr lang="pt-BR" sz="2800" dirty="0"/>
              <a:t>) </a:t>
            </a:r>
            <a:r>
              <a:rPr lang="pt-BR" sz="2800" dirty="0" smtClean="0"/>
              <a:t>Diferentes visões da economia solidária;</a:t>
            </a: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1B335D1-62F1-4347-B8A1-02515BF78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332" y="5589022"/>
            <a:ext cx="1329668" cy="12689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52"/>
          <a:stretch/>
        </p:blipFill>
        <p:spPr>
          <a:xfrm>
            <a:off x="9525177" y="5632654"/>
            <a:ext cx="1184404" cy="12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 Solidária e as bases do trabalho associado e cooperado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0466" y="1919337"/>
            <a:ext cx="10701866" cy="5068711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Antecedentes históricos: </a:t>
            </a:r>
            <a:r>
              <a:rPr lang="pt-BR" sz="2800" dirty="0"/>
              <a:t>Séculos XIX  -</a:t>
            </a:r>
            <a:r>
              <a:rPr lang="pt-BR" sz="2800" dirty="0" smtClean="0"/>
              <a:t>Robert Owen ou dos Pioneiros de </a:t>
            </a:r>
            <a:r>
              <a:rPr lang="pt-BR" sz="2800" dirty="0" err="1" smtClean="0"/>
              <a:t>Rochdale</a:t>
            </a:r>
            <a:r>
              <a:rPr lang="pt-BR" sz="2800" dirty="0" smtClean="0"/>
              <a:t>  (princípios cooperativistas) </a:t>
            </a:r>
          </a:p>
          <a:p>
            <a:r>
              <a:rPr lang="pt-BR" sz="2800" dirty="0" smtClean="0"/>
              <a:t>Paul Singer: Transformação social das relações de produção capitalistas e sua substituição pelos princípios socialistas de igualdade e sua solidariedade baseados na autogestão e de controle operário na produção (Singer apud Leite, p. 69)</a:t>
            </a:r>
          </a:p>
          <a:p>
            <a:r>
              <a:rPr lang="pt-BR" sz="2800" dirty="0" smtClean="0"/>
              <a:t> Fenômeno originado pela crise da relação salarial do século XX (</a:t>
            </a:r>
            <a:r>
              <a:rPr lang="pt-BR" sz="2800" dirty="0" err="1" smtClean="0"/>
              <a:t>Laville</a:t>
            </a:r>
            <a:r>
              <a:rPr lang="pt-BR" sz="2800" dirty="0" smtClean="0"/>
              <a:t> 2006 e França Filho 2006). Crise econômica e cultural do final dos anos 60 (</a:t>
            </a:r>
            <a:r>
              <a:rPr lang="pt-BR" sz="2800" dirty="0" err="1" smtClean="0"/>
              <a:t>Chanial</a:t>
            </a:r>
            <a:r>
              <a:rPr lang="pt-BR" sz="2800" dirty="0" smtClean="0"/>
              <a:t> e </a:t>
            </a:r>
            <a:r>
              <a:rPr lang="pt-BR" sz="2800" dirty="0" err="1" smtClean="0"/>
              <a:t>Laville</a:t>
            </a:r>
            <a:r>
              <a:rPr lang="pt-BR" sz="2800" dirty="0" smtClean="0"/>
              <a:t>, 2006)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BE48344-AE77-4F3C-B032-49C273304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332" y="5589022"/>
            <a:ext cx="1329668" cy="12689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52"/>
          <a:stretch/>
        </p:blipFill>
        <p:spPr>
          <a:xfrm>
            <a:off x="10862332" y="4151326"/>
            <a:ext cx="1184404" cy="12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 solidária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 smtClean="0"/>
              <a:t>Renovação  de atividades associativas  que testemunham não só uma alternativa à crise do emprego, mas também o desejo de “trabalhar de outra maneira” (</a:t>
            </a:r>
            <a:r>
              <a:rPr lang="pt-BR" sz="2400" dirty="0" err="1" smtClean="0"/>
              <a:t>Chanial</a:t>
            </a:r>
            <a:r>
              <a:rPr lang="pt-BR" sz="2400" dirty="0" smtClean="0"/>
              <a:t> e </a:t>
            </a:r>
            <a:r>
              <a:rPr lang="pt-BR" sz="2400" dirty="0" err="1" smtClean="0"/>
              <a:t>Laville</a:t>
            </a:r>
            <a:r>
              <a:rPr lang="pt-BR" sz="2400" dirty="0" smtClean="0"/>
              <a:t>, 2006, p. 51)</a:t>
            </a:r>
          </a:p>
          <a:p>
            <a:endParaRPr lang="pt-BR" sz="2400" dirty="0" smtClean="0"/>
          </a:p>
          <a:p>
            <a:r>
              <a:rPr lang="pt-BR" sz="2400" dirty="0" smtClean="0"/>
              <a:t>Dimensões:</a:t>
            </a:r>
          </a:p>
          <a:p>
            <a:r>
              <a:rPr lang="pt-BR" sz="2400" dirty="0" smtClean="0"/>
              <a:t>Preservação do meio ambiente;</a:t>
            </a:r>
          </a:p>
          <a:p>
            <a:r>
              <a:rPr lang="pt-BR" sz="2400" dirty="0" smtClean="0"/>
              <a:t>Mudanças nas relações de gênero;</a:t>
            </a:r>
          </a:p>
          <a:p>
            <a:r>
              <a:rPr lang="pt-BR" sz="2400" dirty="0" smtClean="0"/>
              <a:t>Mudanças nas relações geracionais.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52"/>
          <a:stretch/>
        </p:blipFill>
        <p:spPr>
          <a:xfrm>
            <a:off x="10862332" y="4151326"/>
            <a:ext cx="1184404" cy="12913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BE48344-AE77-4F3C-B032-49C273304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332" y="5589022"/>
            <a:ext cx="1329668" cy="126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9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2288" y="946474"/>
            <a:ext cx="7569616" cy="3607238"/>
          </a:xfrm>
        </p:spPr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381A52DB-D1F7-4A97-9808-5BE87FC79542}"/>
              </a:ext>
            </a:extLst>
          </p:cNvPr>
          <p:cNvCxnSpPr>
            <a:cxnSpLocks/>
          </p:cNvCxnSpPr>
          <p:nvPr/>
        </p:nvCxnSpPr>
        <p:spPr>
          <a:xfrm>
            <a:off x="2790092" y="946474"/>
            <a:ext cx="0" cy="2482526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52"/>
          <a:stretch/>
        </p:blipFill>
        <p:spPr>
          <a:xfrm>
            <a:off x="11007596" y="5610240"/>
            <a:ext cx="1184404" cy="1291391"/>
          </a:xfrm>
          <a:prstGeom prst="rect">
            <a:avLst/>
          </a:prstGeom>
        </p:spPr>
      </p:pic>
      <p:pic>
        <p:nvPicPr>
          <p:cNvPr id="1026" name="Picture 2" descr="C:\Users\melo\Documents\2020.0 suplementar\Dávida ES e sustentabilidade\Figura 1 Manda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34" y="384048"/>
            <a:ext cx="4915707" cy="51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02336" y="1261872"/>
            <a:ext cx="2231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Arruda (2010, p.7)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558D2933-07AC-43E6-B62F-F24BC0F3681F}"/>
              </a:ext>
            </a:extLst>
          </p:cNvPr>
          <p:cNvSpPr txBox="1"/>
          <p:nvPr/>
        </p:nvSpPr>
        <p:spPr>
          <a:xfrm>
            <a:off x="3920370" y="5886604"/>
            <a:ext cx="200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1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BE48344-AE77-4F3C-B032-49C273304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0585" y="4052830"/>
            <a:ext cx="1329668" cy="126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Indagação central do estudo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77334" y="2431909"/>
            <a:ext cx="9019822" cy="2908187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Discutindo as potencialidades e limites do cooperativismo... Em que medidas essas experiências seriam portadoras de uma capacidade de transformação social? (Leite, 2009, p. 33)</a:t>
            </a:r>
            <a:endParaRPr lang="pt-BR" sz="2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F6CC7FD-3590-4743-8A7C-E3FCBB4C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332" y="5634742"/>
            <a:ext cx="1329668" cy="126897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AB15380-4432-4108-AD09-C36FE4F19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52"/>
          <a:stretch/>
        </p:blipFill>
        <p:spPr>
          <a:xfrm>
            <a:off x="10957938" y="4343351"/>
            <a:ext cx="1184404" cy="12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2344</TotalTime>
  <Words>1145</Words>
  <Application>Microsoft Office PowerPoint</Application>
  <PresentationFormat>Personalizar</PresentationFormat>
  <Paragraphs>89</Paragraphs>
  <Slides>17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Facetado</vt:lpstr>
      <vt:lpstr>   GIPCSA OFERTA Curso Livre Dádiva, Economia Solidária &amp; Sustentabilidade: O mundo pós pandemia e as políticas institucionais urgentes </vt:lpstr>
      <vt:lpstr>II Sessão  LEITE, Marcia de Paula A ECONOMIA SOLIDÁRIA E O TRABALHO ASSOCIATIVO: Teorias e realidades. Revista Brasileira de Ciências Sociais - v. 24 nº 69, fev/2009. </vt:lpstr>
      <vt:lpstr>Biografia </vt:lpstr>
      <vt:lpstr>Biografia </vt:lpstr>
      <vt:lpstr>Tema central do estudo</vt:lpstr>
      <vt:lpstr>Economia Solidária e as bases do trabalho associado e cooperado</vt:lpstr>
      <vt:lpstr>Economia solidária</vt:lpstr>
      <vt:lpstr> </vt:lpstr>
      <vt:lpstr>Indagação central do estudo</vt:lpstr>
      <vt:lpstr>Laville e o princípio de reciprocidade </vt:lpstr>
      <vt:lpstr>Laville e o princípio de reciprocidade </vt:lpstr>
      <vt:lpstr>Coraggio e a economia do trabalho</vt:lpstr>
      <vt:lpstr>Coraggio e a economia do trabalho</vt:lpstr>
      <vt:lpstr>Singer: economia solidária e socialismo</vt:lpstr>
      <vt:lpstr>Singer: economia solidária e socialismo</vt:lpstr>
      <vt:lpstr>Limites e possibilidades</vt:lpstr>
      <vt:lpstr>Dados da informalidade no Brasil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Ensaio sobre a dádiva</dc:title>
  <dc:creator>Alícia Ferreira Gonçalves</dc:creator>
  <cp:lastModifiedBy>melo</cp:lastModifiedBy>
  <cp:revision>115</cp:revision>
  <dcterms:created xsi:type="dcterms:W3CDTF">2020-06-07T13:45:41Z</dcterms:created>
  <dcterms:modified xsi:type="dcterms:W3CDTF">2020-06-17T17:53:58Z</dcterms:modified>
</cp:coreProperties>
</file>